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78A"/>
    <a:srgbClr val="B6AFA1"/>
    <a:srgbClr val="48382D"/>
    <a:srgbClr val="D74520"/>
    <a:srgbClr val="8B4518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49" autoAdjust="0"/>
  </p:normalViewPr>
  <p:slideViewPr>
    <p:cSldViewPr>
      <p:cViewPr>
        <p:scale>
          <a:sx n="20" d="100"/>
          <a:sy n="20" d="100"/>
        </p:scale>
        <p:origin x="846" y="-24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Trident </a:t>
            </a:r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GPS System</a:t>
            </a:r>
            <a:endParaRPr lang="en-US" altLang="en-US" sz="10500" b="1" dirty="0">
              <a:solidFill>
                <a:srgbClr val="D74520"/>
              </a:solidFill>
              <a:latin typeface="Soho Std" charset="0"/>
            </a:endParaRPr>
          </a:p>
          <a:p>
            <a:pPr eaLnBrk="1" hangingPunct="1"/>
            <a:r>
              <a:rPr lang="en-US" altLang="en-US" sz="7500" dirty="0" smtClean="0">
                <a:solidFill>
                  <a:srgbClr val="000000"/>
                </a:solidFill>
                <a:latin typeface="LeituraSans-Grot 3" charset="0"/>
              </a:rPr>
              <a:t>Albert Le, Nathan Christopher, Daniel Lin Tzu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858696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Background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r>
              <a:rPr lang="en-US" sz="3000" dirty="0" smtClean="0">
                <a:solidFill>
                  <a:srgbClr val="000000"/>
                </a:solidFill>
              </a:rPr>
              <a:t>	Surveyors </a:t>
            </a:r>
            <a:r>
              <a:rPr lang="en-US" sz="3000" dirty="0">
                <a:solidFill>
                  <a:srgbClr val="000000"/>
                </a:solidFill>
              </a:rPr>
              <a:t>work on the most precise level they are capable of. They </a:t>
            </a:r>
            <a:r>
              <a:rPr lang="en-US" sz="3000" dirty="0" smtClean="0">
                <a:solidFill>
                  <a:srgbClr val="000000"/>
                </a:solidFill>
              </a:rPr>
              <a:t>use survey grade </a:t>
            </a:r>
            <a:r>
              <a:rPr lang="en-US" sz="3000" dirty="0">
                <a:solidFill>
                  <a:srgbClr val="000000"/>
                </a:solidFill>
              </a:rPr>
              <a:t>GPS receivers to receive data from active satellites in view. The common accuracy level </a:t>
            </a:r>
            <a:r>
              <a:rPr lang="en-US" sz="3000" dirty="0" smtClean="0">
                <a:solidFill>
                  <a:srgbClr val="000000"/>
                </a:solidFill>
              </a:rPr>
              <a:t>is centimeters</a:t>
            </a:r>
            <a:r>
              <a:rPr lang="en-US" sz="3000" dirty="0">
                <a:solidFill>
                  <a:srgbClr val="000000"/>
                </a:solidFill>
              </a:rPr>
              <a:t>. A significant problem in quality of collected data occurs when obstructions, for </a:t>
            </a:r>
            <a:r>
              <a:rPr lang="en-US" sz="3000" dirty="0" smtClean="0">
                <a:solidFill>
                  <a:srgbClr val="000000"/>
                </a:solidFill>
              </a:rPr>
              <a:t>example buildings </a:t>
            </a:r>
            <a:r>
              <a:rPr lang="en-US" sz="3000" dirty="0">
                <a:solidFill>
                  <a:srgbClr val="000000"/>
                </a:solidFill>
              </a:rPr>
              <a:t>or trees, nearby or overhead obstruct the line of site between the satellite and the GPS receiver.</a:t>
            </a:r>
          </a:p>
          <a:p>
            <a:r>
              <a:rPr lang="en-US" sz="3000" dirty="0" smtClean="0">
                <a:solidFill>
                  <a:srgbClr val="000000"/>
                </a:solidFill>
              </a:rPr>
              <a:t>	These </a:t>
            </a:r>
            <a:r>
              <a:rPr lang="en-US" sz="3000" dirty="0">
                <a:solidFill>
                  <a:srgbClr val="000000"/>
                </a:solidFill>
              </a:rPr>
              <a:t>obstructions create potential for signal reflection, causing the GPS receiver to obtain an </a:t>
            </a:r>
            <a:r>
              <a:rPr lang="en-US" sz="3000" dirty="0" smtClean="0">
                <a:solidFill>
                  <a:srgbClr val="000000"/>
                </a:solidFill>
              </a:rPr>
              <a:t>erroneous location</a:t>
            </a:r>
            <a:r>
              <a:rPr lang="en-US" sz="3000" dirty="0">
                <a:solidFill>
                  <a:srgbClr val="000000"/>
                </a:solidFill>
              </a:rPr>
              <a:t>. This phenomenon is termed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by surveyors. This is a huge setback to </a:t>
            </a:r>
            <a:r>
              <a:rPr lang="en-US" sz="3000" dirty="0" smtClean="0">
                <a:solidFill>
                  <a:srgbClr val="000000"/>
                </a:solidFill>
              </a:rPr>
              <a:t>surveyors because </a:t>
            </a:r>
            <a:r>
              <a:rPr lang="en-US" sz="3000" dirty="0">
                <a:solidFill>
                  <a:srgbClr val="000000"/>
                </a:solidFill>
              </a:rPr>
              <a:t>they set up their equipment, survey for hours on end, then process the data and recheck </a:t>
            </a:r>
            <a:r>
              <a:rPr lang="en-US" sz="3000" dirty="0" smtClean="0">
                <a:solidFill>
                  <a:srgbClr val="000000"/>
                </a:solidFill>
              </a:rPr>
              <a:t>the position </a:t>
            </a:r>
            <a:r>
              <a:rPr lang="en-US" sz="3000" dirty="0">
                <a:solidFill>
                  <a:srgbClr val="000000"/>
                </a:solidFill>
              </a:rPr>
              <a:t>the next day. If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occurs, they will need to recollect data.</a:t>
            </a:r>
            <a:endParaRPr lang="en-US" altLang="en-US" sz="30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LeituraSans-Grot 3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00590" y="8666163"/>
            <a:ext cx="8382000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Results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80394" y="13374022"/>
            <a:ext cx="9296400" cy="112338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Contact Info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Client: 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Dr. Dan Gillins </a:t>
            </a:r>
            <a:r>
              <a:rPr lang="en-US" sz="4000" dirty="0" smtClean="0">
                <a:solidFill>
                  <a:srgbClr val="000000"/>
                </a:solidFill>
              </a:rPr>
              <a:t>Ph.D</a:t>
            </a:r>
            <a:r>
              <a:rPr lang="en-US" sz="4000" dirty="0">
                <a:solidFill>
                  <a:srgbClr val="000000"/>
                </a:solidFill>
              </a:rPr>
              <a:t>., </a:t>
            </a:r>
            <a:r>
              <a:rPr lang="en-US" sz="4000" dirty="0">
                <a:solidFill>
                  <a:srgbClr val="000000"/>
                </a:solidFill>
              </a:rPr>
              <a:t>P.L.S.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Assistant </a:t>
            </a:r>
            <a:r>
              <a:rPr lang="en-US" sz="4000" dirty="0">
                <a:solidFill>
                  <a:srgbClr val="000000"/>
                </a:solidFill>
              </a:rPr>
              <a:t>Professor of </a:t>
            </a:r>
            <a:r>
              <a:rPr lang="en-US" sz="4000" dirty="0" err="1">
                <a:solidFill>
                  <a:srgbClr val="000000"/>
                </a:solidFill>
              </a:rPr>
              <a:t>Geomatics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School </a:t>
            </a:r>
            <a:r>
              <a:rPr lang="en-US" sz="4000" dirty="0">
                <a:solidFill>
                  <a:srgbClr val="000000"/>
                </a:solidFill>
              </a:rPr>
              <a:t>of Civil &amp; Construction </a:t>
            </a:r>
            <a:r>
              <a:rPr lang="en-US" sz="4000" dirty="0" smtClean="0">
                <a:solidFill>
                  <a:srgbClr val="000000"/>
                </a:solidFill>
              </a:rPr>
              <a:t>			Engineering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Oregon </a:t>
            </a:r>
            <a:r>
              <a:rPr lang="en-US" sz="4000" dirty="0">
                <a:solidFill>
                  <a:srgbClr val="000000"/>
                </a:solidFill>
              </a:rPr>
              <a:t>State </a:t>
            </a:r>
            <a:r>
              <a:rPr lang="en-US" sz="4000" dirty="0" smtClean="0">
                <a:solidFill>
                  <a:srgbClr val="000000"/>
                </a:solidFill>
              </a:rPr>
              <a:t>University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Dan.Gillins@oregonstate.edu</a:t>
            </a:r>
          </a:p>
          <a:p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Team Members: </a:t>
            </a:r>
            <a:endParaRPr lang="en-US" altLang="en-US" sz="4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Albert Le								leal@onid.oregonstate.edu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Nathan Christopher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Christon@onid.oregonstate.edu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Daniel Lin	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Lintzu@onid.oregonstate.edu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900" y="1730246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314889" y="24682541"/>
            <a:ext cx="8153401" cy="6499771"/>
            <a:chOff x="23102046" y="10033030"/>
            <a:chExt cx="8153401" cy="6499771"/>
          </a:xfrm>
        </p:grpSpPr>
        <p:pic>
          <p:nvPicPr>
            <p:cNvPr id="1333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2047" y="10033030"/>
              <a:ext cx="8153400" cy="61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102046" y="16148080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4. Trident GPS system, transmitting via Bluetooth to laptop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59808" y="17240242"/>
            <a:ext cx="8063563" cy="6408933"/>
            <a:chOff x="12496800" y="21670076"/>
            <a:chExt cx="8063563" cy="6408933"/>
          </a:xfrm>
        </p:grpSpPr>
        <p:pic>
          <p:nvPicPr>
            <p:cNvPr id="13337" name="Picture 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434" y="21670076"/>
              <a:ext cx="8049929" cy="603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496800" y="27694288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3. Initial testing of GPS connection and parsing via USB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115800" y="14571574"/>
            <a:ext cx="9000619" cy="6546927"/>
            <a:chOff x="22936200" y="23164800"/>
            <a:chExt cx="9000619" cy="6546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200" y="23164800"/>
              <a:ext cx="9000619" cy="61622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241000" y="29327006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2. Trident Software Flow Diagram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5614" y="17678569"/>
            <a:ext cx="7442571" cy="6393020"/>
            <a:chOff x="1954493" y="17754600"/>
            <a:chExt cx="7442571" cy="6393020"/>
          </a:xfrm>
        </p:grpSpPr>
        <p:pic>
          <p:nvPicPr>
            <p:cNvPr id="13339" name="Picture 27" descr="https://encrypted-tbn1.gstatic.com/images?q=tbn:ANd9GcSkz7fnyL_xk-8Fg9FZ1c8r961xI-pD8p7dpbwyZ2SzsKUxF0V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35" y="17754600"/>
              <a:ext cx="7440329" cy="600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954493" y="23762899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1. GPS signal reflects off of obstructions causing </a:t>
              </a:r>
              <a:r>
                <a:rPr lang="en-US" dirty="0" err="1" smtClean="0">
                  <a:solidFill>
                    <a:srgbClr val="000000"/>
                  </a:solidFill>
                </a:rPr>
                <a:t>Multipathing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461004" y="8666163"/>
            <a:ext cx="7951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Description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	Instead of one GPS receiver, we use three. One main receiver and two to cross check the main. Oriented linearly with the main receiver in the middle. </a:t>
            </a:r>
          </a:p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We wrote a program to connect to all three receivers, and collect data from all three. Checks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and notifies surveyors of system status via a graphical user interface.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40355" y="21945600"/>
            <a:ext cx="795150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programming language we used was Python for speed and simplicity. Incorporating 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Kivy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framework for the GUI.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algorithm tests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by: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single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average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tolerance check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outlier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altitude tolerance </a:t>
            </a:r>
            <a:r>
              <a:rPr lang="en-US" sz="3200" dirty="0" smtClean="0">
                <a:solidFill>
                  <a:srgbClr val="000000"/>
                </a:solidFill>
              </a:rPr>
              <a:t>check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37594" y="8666163"/>
            <a:ext cx="8382000" cy="341632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Solving </a:t>
            </a:r>
            <a:r>
              <a:rPr lang="en-US" altLang="en-US" sz="7200" b="1" dirty="0" err="1">
                <a:solidFill>
                  <a:srgbClr val="000000"/>
                </a:solidFill>
                <a:latin typeface="LeituraSans-Grot 3" charset="0"/>
              </a:rPr>
              <a:t>Multipathing</a:t>
            </a:r>
            <a:r>
              <a:rPr lang="en-US" altLang="en-US" sz="7200" b="1" dirty="0">
                <a:solidFill>
                  <a:srgbClr val="000000"/>
                </a:solidFill>
                <a:latin typeface="LeituraSans-Grot 3" charset="0"/>
              </a:rPr>
              <a:t> one GPS at a </a:t>
            </a:r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time</a:t>
            </a:r>
            <a:endParaRPr lang="en-US" altLang="en-US" sz="7200" b="1" dirty="0">
              <a:solidFill>
                <a:srgbClr val="000000"/>
              </a:solidFill>
              <a:latin typeface="LeituraSans-Grot 3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3326219" y="11437997"/>
            <a:ext cx="8097152" cy="4988976"/>
            <a:chOff x="23326219" y="11437997"/>
            <a:chExt cx="8097152" cy="4988976"/>
          </a:xfrm>
        </p:grpSpPr>
        <p:sp>
          <p:nvSpPr>
            <p:cNvPr id="14" name="TextBox 13"/>
            <p:cNvSpPr txBox="1"/>
            <p:nvPr/>
          </p:nvSpPr>
          <p:spPr>
            <a:xfrm>
              <a:off x="23373442" y="12778323"/>
              <a:ext cx="7991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rgbClr val="000000"/>
                  </a:solidFill>
                </a:rPr>
                <a:t>Snapshot of User interface</a:t>
              </a:r>
              <a:endParaRPr lang="en-US" sz="7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326219" y="11437997"/>
              <a:ext cx="8097152" cy="498897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275</TotalTime>
  <Words>125</Words>
  <Application>Microsoft Office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PGothic</vt:lpstr>
      <vt:lpstr>MS PGothic</vt:lpstr>
      <vt:lpstr>Arial</vt:lpstr>
      <vt:lpstr>Calibri</vt:lpstr>
      <vt:lpstr>LeituraSans-Grot 1</vt:lpstr>
      <vt:lpstr>LeituraSans-Grot 2</vt:lpstr>
      <vt:lpstr>LeituraSans-Grot 3</vt:lpstr>
      <vt:lpstr>Soho Std</vt:lpstr>
      <vt:lpstr>Times New Roman</vt:lpstr>
      <vt:lpstr>science_poster_48x36_hang-tag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Albert Le</cp:lastModifiedBy>
  <cp:revision>17</cp:revision>
  <cp:lastPrinted>2011-10-05T18:33:00Z</cp:lastPrinted>
  <dcterms:created xsi:type="dcterms:W3CDTF">2014-12-01T23:51:31Z</dcterms:created>
  <dcterms:modified xsi:type="dcterms:W3CDTF">2014-12-03T00:27:09Z</dcterms:modified>
</cp:coreProperties>
</file>